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7530" autoAdjust="0"/>
  </p:normalViewPr>
  <p:slideViewPr>
    <p:cSldViewPr snapToGrid="0">
      <p:cViewPr varScale="1">
        <p:scale>
          <a:sx n="97" d="100"/>
          <a:sy n="97" d="100"/>
        </p:scale>
        <p:origin x="14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21/02/2025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Cálculo do Determinante (para matrizes quadradas)</a:t>
            </a:r>
          </a:p>
          <a:p>
            <a:r>
              <a:rPr lang="pt-BR" dirty="0"/>
              <a:t>Se a matriz A for </a:t>
            </a:r>
            <a:r>
              <a:rPr lang="pt-BR" b="1" dirty="0"/>
              <a:t>quadrada</a:t>
            </a:r>
            <a:r>
              <a:rPr lang="pt-BR" dirty="0"/>
              <a:t> (</a:t>
            </a:r>
            <a:r>
              <a:rPr lang="pt-BR" dirty="0" err="1"/>
              <a:t>n×n</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independentes</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dependentes</a:t>
            </a:r>
            <a:endParaRPr lang="pt-BR" dirty="0"/>
          </a:p>
          <a:p>
            <a:endParaRPr lang="en-US" dirty="0"/>
          </a:p>
        </p:txBody>
      </p:sp>
      <p:sp>
        <p:nvSpPr>
          <p:cNvPr id="4" name="Slide Number Placeholder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4963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21/02/2025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21/02/2025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21/02/2025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21/02/2025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21/02/2025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21/02/2025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21/02/2025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21/02/2025</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a:t>
                </a:r>
                <a:r>
                  <a:rPr lang="pt-BR" b="1" i="1" dirty="0">
                    <a:solidFill>
                      <a:srgbClr val="FF0000"/>
                    </a:solidFill>
                  </a:rPr>
                  <a:t>modelada</a:t>
                </a:r>
                <a:r>
                  <a:rPr lang="pt-BR" dirty="0"/>
                  <a:t>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a:t>
                </a:r>
                <a:r>
                  <a:rPr lang="pt-BR" b="1" i="1" dirty="0">
                    <a:solidFill>
                      <a:srgbClr val="00B0F0"/>
                    </a:solidFill>
                  </a:rPr>
                  <a:t>nosso objetivo é encontra-la</a:t>
                </a:r>
                <a:r>
                  <a:rPr lang="pt-BR" dirty="0"/>
                  <a:t>.</a:t>
                </a:r>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en-US">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(sub)espaço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a:t>
                </a:r>
                <a:r>
                  <a:rPr lang="pt-BR" b="1" i="1" dirty="0">
                    <a:solidFill>
                      <a:srgbClr val="0070C0"/>
                    </a:solidFill>
                  </a:rPr>
                  <a:t>relação matemática</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se tem piscina, localização, área, etc. de uma casa e seu valor.</a:t>
                </a:r>
              </a:p>
              <a:p>
                <a:r>
                  <a:rPr lang="pt-BR" b="1" dirty="0">
                    <a:solidFill>
                      <a:srgbClr val="00B050"/>
                    </a:solidFill>
                  </a:rPr>
                  <a:t>Objetivo</a:t>
                </a:r>
                <a:r>
                  <a:rPr lang="pt-BR" dirty="0"/>
                  <a:t>: agilizar o processo de avaliação de propriedades.</a:t>
                </a:r>
              </a:p>
            </p:txBody>
          </p:sp>
        </mc:Choice>
        <mc:Fallback>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r="-1035" b="-1754"/>
                </a:stretch>
              </a:blipFill>
            </p:spPr>
            <p:txBody>
              <a:bodyPr/>
              <a:lstStyle/>
              <a:p>
                <a:r>
                  <a:rPr lang="en-US">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solidFill>
                      <a:srgbClr val="0070C0"/>
                    </a:solidFill>
                  </a:rPr>
                  <a:t>vetor coluna</a:t>
                </a:r>
                <a:r>
                  <a:rPr lang="pt-BR" b="1" i="1" dirty="0"/>
                  <a:t>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solidFill>
                      <a:srgbClr val="0070C0"/>
                    </a:solidFill>
                  </a:rPr>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en-US">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chemeClr val="accent2"/>
                </a:solidFill>
              </a:rPr>
              <a:t>ajustar seus pesos</a:t>
            </a:r>
            <a:r>
              <a:rPr lang="pt-BR" b="1" i="1" dirty="0">
                <a:solidFill>
                  <a:srgbClr val="00B050"/>
                </a:solidFill>
              </a:rPr>
              <a:t>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buNone/>
                </a:pPr>
                <a:endParaRPr lang="pt-BR" sz="110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a:t>
                </a:r>
                <a:r>
                  <a:rPr lang="pt-BR" b="1" i="1" dirty="0">
                    <a:solidFill>
                      <a:schemeClr val="accent2"/>
                    </a:solidFill>
                  </a:rPr>
                  <a:t>hiperplano</a:t>
                </a:r>
                <a:r>
                  <a:rPr lang="pt-BR" b="1" i="1" dirty="0">
                    <a:solidFill>
                      <a:srgbClr val="00B050"/>
                    </a:solidFill>
                  </a:rPr>
                  <a:t> (e.g., reta na figura ao lado) tangente à função de erro é </a:t>
                </a:r>
                <a:r>
                  <a:rPr lang="pt-BR" b="1" i="1" dirty="0">
                    <a:solidFill>
                      <a:schemeClr val="accent2"/>
                    </a:solidFill>
                  </a:rPr>
                  <a:t>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p>
              <a:p>
                <a:pPr marL="0" indent="0">
                  <a:buNone/>
                </a:pPr>
                <a:endParaRPr lang="pt-BR" sz="1000"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a:t>
                </a:r>
                <a:r>
                  <a:rPr lang="pt-BR" b="1" i="1" dirty="0">
                    <a:solidFill>
                      <a:srgbClr val="0070C0"/>
                    </a:solidFill>
                  </a:rPr>
                  <a:t>mapeamento</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4"/>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estático</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a:t>
            </a:r>
            <a:r>
              <a:rPr lang="pt-BR" b="1" i="1" dirty="0">
                <a:solidFill>
                  <a:srgbClr val="FF0000"/>
                </a:solidFill>
              </a:rPr>
              <a:t>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esses algoritmos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nós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en-US">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a:t>
                </a:r>
                <a:r>
                  <a:rPr lang="pt-BR" b="1" i="1" dirty="0">
                    <a:solidFill>
                      <a:schemeClr val="accent1"/>
                    </a:solidFill>
                    <a:effectLst/>
                  </a:rPr>
                  <a:t>realmente</a:t>
                </a:r>
                <a:r>
                  <a:rPr lang="pt-BR" b="0" i="0" dirty="0">
                    <a:effectLst/>
                  </a:rPr>
                  <a:t>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a:t>
                </a:r>
                <a:r>
                  <a:rPr lang="pt-BR" b="1" i="1" dirty="0">
                    <a:solidFill>
                      <a:schemeClr val="accent1"/>
                    </a:solidFill>
                  </a:rPr>
                  <a:t>melhor forma possível </a:t>
                </a:r>
                <a:r>
                  <a:rPr lang="pt-BR" dirty="0"/>
                  <a:t>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724" b="-181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19391</TotalTime>
  <Words>9245</Words>
  <Application>Microsoft Office PowerPoint</Application>
  <PresentationFormat>Widescreen</PresentationFormat>
  <Paragraphs>623</Paragraphs>
  <Slides>54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PowerPoint Presentation</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PowerPoint Presentation</vt:lpstr>
      <vt:lpstr>Como minimizar a função de erro?</vt:lpstr>
      <vt:lpstr>Como minimizar a função de erro?</vt:lpstr>
      <vt:lpstr>Como minimizar a função de erro?</vt:lpstr>
      <vt:lpstr>PowerPoint Presentation</vt:lpstr>
      <vt:lpstr>Como minimizar a função de erro?</vt:lpstr>
      <vt:lpstr>Equação normal</vt:lpstr>
      <vt:lpstr>Observações quanto a equação normal</vt:lpstr>
      <vt:lpstr>Superfície de erro</vt:lpstr>
      <vt:lpstr>PowerPoint Presentation</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PowerPoint Presentation</vt:lpstr>
      <vt:lpstr>Desvantagens da equação normal</vt:lpstr>
      <vt:lpstr>Desvantagens da equação normal</vt:lpstr>
      <vt:lpstr>PowerPoint Presentation</vt:lpstr>
      <vt:lpstr>Abordagens iterativas de otimização</vt:lpstr>
      <vt:lpstr>Abordagens iterativas de otimização</vt:lpstr>
      <vt:lpstr>Tarefas</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2518</cp:revision>
  <dcterms:created xsi:type="dcterms:W3CDTF">2020-02-17T11:18:32Z</dcterms:created>
  <dcterms:modified xsi:type="dcterms:W3CDTF">2025-02-21T20:40:12Z</dcterms:modified>
</cp:coreProperties>
</file>